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98"/>
    <p:restoredTop sz="96327"/>
  </p:normalViewPr>
  <p:slideViewPr>
    <p:cSldViewPr snapToGrid="0">
      <p:cViewPr varScale="1">
        <p:scale>
          <a:sx n="113" d="100"/>
          <a:sy n="113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4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6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4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9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9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8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5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1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6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1D425-50CA-4D4B-B9CA-D3E7B3B2AEE6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DFCA5-7A23-3044-8A7D-155003BA9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36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41C4A-E854-1C7A-D031-D68165B64274}"/>
              </a:ext>
            </a:extLst>
          </p:cNvPr>
          <p:cNvSpPr txBox="1"/>
          <p:nvPr/>
        </p:nvSpPr>
        <p:spPr>
          <a:xfrm>
            <a:off x="692211" y="53838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is philosophy?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D69B8-C77D-B07B-774B-F1C06799146D}"/>
              </a:ext>
            </a:extLst>
          </p:cNvPr>
          <p:cNvSpPr txBox="1"/>
          <p:nvPr/>
        </p:nvSpPr>
        <p:spPr>
          <a:xfrm>
            <a:off x="692211" y="1156220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Not-very-helpful answer: </a:t>
            </a:r>
            <a:r>
              <a:rPr lang="en-US" sz="2400" i="1" dirty="0"/>
              <a:t>“The discipline that studies philosophical questions.”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DB18AF-A1CE-5982-8DAF-9232CA648E58}"/>
              </a:ext>
            </a:extLst>
          </p:cNvPr>
          <p:cNvSpPr txBox="1"/>
          <p:nvPr/>
        </p:nvSpPr>
        <p:spPr>
          <a:xfrm>
            <a:off x="692211" y="1774054"/>
            <a:ext cx="10092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Perhaps a more helpful answer than it seems! Because – curiously – you very likely </a:t>
            </a:r>
            <a:r>
              <a:rPr lang="en-US" sz="2400" b="1" dirty="0">
                <a:solidFill>
                  <a:srgbClr val="FFC000"/>
                </a:solidFill>
              </a:rPr>
              <a:t>already know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how to spot such questions. (Let’s try this as an exercise.)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A57D6-B574-6F1F-0724-8D7850901368}"/>
              </a:ext>
            </a:extLst>
          </p:cNvPr>
          <p:cNvSpPr txBox="1"/>
          <p:nvPr/>
        </p:nvSpPr>
        <p:spPr>
          <a:xfrm>
            <a:off x="692211" y="3130552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Philosophical questions tend to divide into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A8F9E7-ACCA-D082-DCD4-B99ECBDDF5A6}"/>
              </a:ext>
            </a:extLst>
          </p:cNvPr>
          <p:cNvSpPr txBox="1"/>
          <p:nvPr/>
        </p:nvSpPr>
        <p:spPr>
          <a:xfrm>
            <a:off x="692211" y="3748386"/>
            <a:ext cx="100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• questions about reality and what it contains (Does God exist?);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71EE92-0C83-0ED8-3981-A154218DD545}"/>
              </a:ext>
            </a:extLst>
          </p:cNvPr>
          <p:cNvSpPr txBox="1"/>
          <p:nvPr/>
        </p:nvSpPr>
        <p:spPr>
          <a:xfrm>
            <a:off x="692211" y="4273887"/>
            <a:ext cx="100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• questions about knowledge, opinion, and inquiry (How do we know we’re not in the Matrix?);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445C5-27A1-47FC-0FC0-38FA33A4CE68}"/>
              </a:ext>
            </a:extLst>
          </p:cNvPr>
          <p:cNvSpPr txBox="1"/>
          <p:nvPr/>
        </p:nvSpPr>
        <p:spPr>
          <a:xfrm>
            <a:off x="692211" y="4799388"/>
            <a:ext cx="100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• questions about values, norms, and conduct (What is the best way to live?).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431B13-189D-F9CC-0F73-9C1E3EA83589}"/>
              </a:ext>
            </a:extLst>
          </p:cNvPr>
          <p:cNvSpPr txBox="1"/>
          <p:nvPr/>
        </p:nvSpPr>
        <p:spPr>
          <a:xfrm>
            <a:off x="692211" y="5324891"/>
            <a:ext cx="10092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</a:rPr>
              <a:t>Answers</a:t>
            </a:r>
            <a:r>
              <a:rPr lang="en-US" sz="2400" dirty="0"/>
              <a:t> to philosophical questions lie just under the surface of almost every aspect of life – but very often, those answers go unnoticed and unexamined.</a:t>
            </a:r>
          </a:p>
        </p:txBody>
      </p:sp>
    </p:spTree>
    <p:extLst>
      <p:ext uri="{BB962C8B-B14F-4D97-AF65-F5344CB8AC3E}">
        <p14:creationId xmlns:p14="http://schemas.microsoft.com/office/powerpoint/2010/main" val="266541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41C4A-E854-1C7A-D031-D68165B64274}"/>
              </a:ext>
            </a:extLst>
          </p:cNvPr>
          <p:cNvSpPr txBox="1"/>
          <p:nvPr/>
        </p:nvSpPr>
        <p:spPr>
          <a:xfrm>
            <a:off x="692211" y="53838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Okay, so </a:t>
            </a:r>
            <a:r>
              <a:rPr lang="en-US" sz="2400" b="1" dirty="0">
                <a:solidFill>
                  <a:srgbClr val="FFC000"/>
                </a:solidFill>
              </a:rPr>
              <a:t>how</a:t>
            </a:r>
            <a:r>
              <a:rPr lang="en-US" sz="2400" dirty="0"/>
              <a:t> do we study these 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D69B8-C77D-B07B-774B-F1C06799146D}"/>
              </a:ext>
            </a:extLst>
          </p:cNvPr>
          <p:cNvSpPr txBox="1"/>
          <p:nvPr/>
        </p:nvSpPr>
        <p:spPr>
          <a:xfrm>
            <a:off x="692211" y="1140573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 a variety of ways, but at their heart is the use of </a:t>
            </a:r>
            <a:r>
              <a:rPr lang="en-US" sz="2400" b="1" dirty="0">
                <a:solidFill>
                  <a:srgbClr val="FFC000"/>
                </a:solidFill>
              </a:rPr>
              <a:t>argument</a:t>
            </a:r>
            <a:r>
              <a:rPr lang="en-US" sz="24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DB18AF-A1CE-5982-8DAF-9232CA648E58}"/>
              </a:ext>
            </a:extLst>
          </p:cNvPr>
          <p:cNvSpPr txBox="1"/>
          <p:nvPr/>
        </p:nvSpPr>
        <p:spPr>
          <a:xfrm>
            <a:off x="692211" y="1742760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 argument, for us in the Philosophy department, is not a </a:t>
            </a:r>
            <a:r>
              <a:rPr lang="en-US" sz="2400" b="1" dirty="0">
                <a:solidFill>
                  <a:srgbClr val="FFC000"/>
                </a:solidFill>
              </a:rPr>
              <a:t>fight</a:t>
            </a:r>
            <a:r>
              <a:rPr lang="en-US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A57D6-B574-6F1F-0724-8D7850901368}"/>
              </a:ext>
            </a:extLst>
          </p:cNvPr>
          <p:cNvSpPr txBox="1"/>
          <p:nvPr/>
        </p:nvSpPr>
        <p:spPr>
          <a:xfrm>
            <a:off x="692211" y="2947134"/>
            <a:ext cx="1009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Instead, it’s an attempt to </a:t>
            </a:r>
            <a:r>
              <a:rPr lang="en-US" sz="2400" b="1" dirty="0">
                <a:solidFill>
                  <a:srgbClr val="FFC000"/>
                </a:solidFill>
              </a:rPr>
              <a:t>lay out a viewpoint </a:t>
            </a:r>
            <a:r>
              <a:rPr lang="en-US" sz="2400" dirty="0"/>
              <a:t>on some philosophical question by constructing a careful, logically coherent chain of reasoning in support of some answer to that question.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E95B45-2D87-0B81-C453-D8C1095007E6}"/>
              </a:ext>
            </a:extLst>
          </p:cNvPr>
          <p:cNvSpPr txBox="1"/>
          <p:nvPr/>
        </p:nvSpPr>
        <p:spPr>
          <a:xfrm>
            <a:off x="692211" y="2344947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 is not necessarily even an attempt to </a:t>
            </a:r>
            <a:r>
              <a:rPr lang="en-US" sz="2400" b="1" dirty="0">
                <a:solidFill>
                  <a:srgbClr val="FFC000"/>
                </a:solidFill>
              </a:rPr>
              <a:t>persuade</a:t>
            </a:r>
            <a:r>
              <a:rPr lang="en-US" sz="24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51E15E-07BA-CB72-1EBE-A8A24543ABCF}"/>
              </a:ext>
            </a:extLst>
          </p:cNvPr>
          <p:cNvSpPr txBox="1"/>
          <p:nvPr/>
        </p:nvSpPr>
        <p:spPr>
          <a:xfrm>
            <a:off x="692211" y="4287985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Your argument succeeds when 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26B31D-6AD1-BAF1-0E80-93FBB1756C58}"/>
              </a:ext>
            </a:extLst>
          </p:cNvPr>
          <p:cNvSpPr txBox="1"/>
          <p:nvPr/>
        </p:nvSpPr>
        <p:spPr>
          <a:xfrm>
            <a:off x="692211" y="4890172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renders your viewpoint intelligible, interesting, and plausible;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E9024F-1C79-5F51-C813-D4F3A2D592E8}"/>
              </a:ext>
            </a:extLst>
          </p:cNvPr>
          <p:cNvSpPr txBox="1"/>
          <p:nvPr/>
        </p:nvSpPr>
        <p:spPr>
          <a:xfrm>
            <a:off x="692211" y="5492360"/>
            <a:ext cx="10092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puts your audience in a position to critique that viewpoint, with an eye toward making it more sophisticated and even more interesting and plausible.</a:t>
            </a:r>
          </a:p>
        </p:txBody>
      </p:sp>
    </p:spTree>
    <p:extLst>
      <p:ext uri="{BB962C8B-B14F-4D97-AF65-F5344CB8AC3E}">
        <p14:creationId xmlns:p14="http://schemas.microsoft.com/office/powerpoint/2010/main" val="415506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  <p:bldP spid="3" grpId="0"/>
      <p:bldP spid="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41C4A-E854-1C7A-D031-D68165B64274}"/>
              </a:ext>
            </a:extLst>
          </p:cNvPr>
          <p:cNvSpPr txBox="1"/>
          <p:nvPr/>
        </p:nvSpPr>
        <p:spPr>
          <a:xfrm>
            <a:off x="692211" y="53838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What’s it like being a student in a philosophy class?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D69B8-C77D-B07B-774B-F1C06799146D}"/>
              </a:ext>
            </a:extLst>
          </p:cNvPr>
          <p:cNvSpPr txBox="1"/>
          <p:nvPr/>
        </p:nvSpPr>
        <p:spPr>
          <a:xfrm>
            <a:off x="692211" y="1013873"/>
            <a:ext cx="1009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Right from the start, you’ll confront the challenge of answering philosophical questions </a:t>
            </a:r>
            <a:r>
              <a:rPr lang="en-US" sz="2400" b="1" dirty="0">
                <a:solidFill>
                  <a:srgbClr val="FFC000"/>
                </a:solidFill>
              </a:rPr>
              <a:t>for yourself</a:t>
            </a:r>
            <a:r>
              <a:rPr lang="en-US" sz="2400" dirty="0"/>
              <a:t>. In philosophy, there’s no gap between studying and doing!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E95B45-2D87-0B81-C453-D8C1095007E6}"/>
              </a:ext>
            </a:extLst>
          </p:cNvPr>
          <p:cNvSpPr txBox="1"/>
          <p:nvPr/>
        </p:nvSpPr>
        <p:spPr>
          <a:xfrm>
            <a:off x="692211" y="2228024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help you, we do our best to teach you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26B31D-6AD1-BAF1-0E80-93FBB1756C58}"/>
              </a:ext>
            </a:extLst>
          </p:cNvPr>
          <p:cNvSpPr txBox="1"/>
          <p:nvPr/>
        </p:nvSpPr>
        <p:spPr>
          <a:xfrm>
            <a:off x="692211" y="2703511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a certain way of </a:t>
            </a:r>
            <a:r>
              <a:rPr lang="en-US" sz="2400" b="1" dirty="0">
                <a:solidFill>
                  <a:srgbClr val="FFC000"/>
                </a:solidFill>
              </a:rPr>
              <a:t>writing</a:t>
            </a:r>
            <a:r>
              <a:rPr lang="en-US" sz="2400" dirty="0"/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5A01DE-3052-0188-D1D4-65D9E33124EB}"/>
              </a:ext>
            </a:extLst>
          </p:cNvPr>
          <p:cNvSpPr txBox="1"/>
          <p:nvPr/>
        </p:nvSpPr>
        <p:spPr>
          <a:xfrm>
            <a:off x="692211" y="3178998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a certain way of </a:t>
            </a:r>
            <a:r>
              <a:rPr lang="en-US" sz="2400" b="1" dirty="0">
                <a:solidFill>
                  <a:srgbClr val="FFC000"/>
                </a:solidFill>
              </a:rPr>
              <a:t>reading</a:t>
            </a:r>
            <a:r>
              <a:rPr lang="en-US" sz="2400" dirty="0"/>
              <a:t>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28453E-6BE8-EA00-94E4-4CC5589E5AF4}"/>
              </a:ext>
            </a:extLst>
          </p:cNvPr>
          <p:cNvSpPr txBox="1"/>
          <p:nvPr/>
        </p:nvSpPr>
        <p:spPr>
          <a:xfrm>
            <a:off x="692211" y="3654485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a certain way of </a:t>
            </a:r>
            <a:r>
              <a:rPr lang="en-US" sz="2400" b="1" dirty="0">
                <a:solidFill>
                  <a:srgbClr val="FFC000"/>
                </a:solidFill>
              </a:rPr>
              <a:t>discussing</a:t>
            </a:r>
            <a:r>
              <a:rPr lang="en-US" sz="2400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BBA0E6-8254-8F4F-1C0C-797534AAEE58}"/>
              </a:ext>
            </a:extLst>
          </p:cNvPr>
          <p:cNvSpPr txBox="1"/>
          <p:nvPr/>
        </p:nvSpPr>
        <p:spPr>
          <a:xfrm>
            <a:off x="624477" y="4129972"/>
            <a:ext cx="10305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(And yes, we teach you a lot of content as well. But </a:t>
            </a:r>
            <a:r>
              <a:rPr lang="en-US" sz="2400" b="1" dirty="0">
                <a:solidFill>
                  <a:srgbClr val="FFC000"/>
                </a:solidFill>
              </a:rPr>
              <a:t>skills</a:t>
            </a:r>
            <a:r>
              <a:rPr lang="en-US" sz="2400" dirty="0"/>
              <a:t> are front and center.)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69C42A-BE24-6A78-458C-494481954A13}"/>
              </a:ext>
            </a:extLst>
          </p:cNvPr>
          <p:cNvSpPr txBox="1"/>
          <p:nvPr/>
        </p:nvSpPr>
        <p:spPr>
          <a:xfrm>
            <a:off x="624477" y="4974791"/>
            <a:ext cx="10305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aim is to put you in a better and better position to spot and work out answers to philosophical questions, and to help others do so as well.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DF48AF-563C-CFF6-A09A-CD631DBED3EC}"/>
              </a:ext>
            </a:extLst>
          </p:cNvPr>
          <p:cNvSpPr txBox="1"/>
          <p:nvPr/>
        </p:nvSpPr>
        <p:spPr>
          <a:xfrm>
            <a:off x="624477" y="5819613"/>
            <a:ext cx="10305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By the way, those skills won’t just help you do philosophy! They are </a:t>
            </a:r>
            <a:r>
              <a:rPr lang="en-US" sz="2400" b="1" dirty="0">
                <a:solidFill>
                  <a:srgbClr val="FFC000"/>
                </a:solidFill>
              </a:rPr>
              <a:t>highly transferable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993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41C4A-E854-1C7A-D031-D68165B64274}"/>
              </a:ext>
            </a:extLst>
          </p:cNvPr>
          <p:cNvSpPr txBox="1"/>
          <p:nvPr/>
        </p:nvSpPr>
        <p:spPr>
          <a:xfrm>
            <a:off x="692211" y="53838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kind of culture do we try to create in our classes, and in our department?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D69B8-C77D-B07B-774B-F1C06799146D}"/>
              </a:ext>
            </a:extLst>
          </p:cNvPr>
          <p:cNvSpPr txBox="1"/>
          <p:nvPr/>
        </p:nvSpPr>
        <p:spPr>
          <a:xfrm>
            <a:off x="692211" y="1069160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 atmosphere that is simultaneously highly </a:t>
            </a:r>
            <a:r>
              <a:rPr lang="en-US" sz="2400" b="1" dirty="0">
                <a:solidFill>
                  <a:srgbClr val="FFC000"/>
                </a:solidFill>
              </a:rPr>
              <a:t>welcoming</a:t>
            </a:r>
            <a:r>
              <a:rPr lang="en-US" sz="2400" dirty="0"/>
              <a:t> and highly </a:t>
            </a:r>
            <a:r>
              <a:rPr lang="en-US" sz="2400" b="1" dirty="0">
                <a:solidFill>
                  <a:srgbClr val="FFC000"/>
                </a:solidFill>
              </a:rPr>
              <a:t>challenging</a:t>
            </a:r>
            <a:r>
              <a:rPr lang="en-US" sz="2400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E95B45-2D87-0B81-C453-D8C1095007E6}"/>
              </a:ext>
            </a:extLst>
          </p:cNvPr>
          <p:cNvSpPr txBox="1"/>
          <p:nvPr/>
        </p:nvSpPr>
        <p:spPr>
          <a:xfrm>
            <a:off x="692211" y="1599934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Welcoming, because philosophy belongs to </a:t>
            </a:r>
            <a:r>
              <a:rPr lang="en-US" sz="2400" b="1" dirty="0">
                <a:solidFill>
                  <a:srgbClr val="FFC000"/>
                </a:solidFill>
              </a:rPr>
              <a:t>all people</a:t>
            </a:r>
            <a:r>
              <a:rPr lang="en-US" sz="2400" dirty="0"/>
              <a:t> in equal measure: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26B31D-6AD1-BAF1-0E80-93FBB1756C58}"/>
              </a:ext>
            </a:extLst>
          </p:cNvPr>
          <p:cNvSpPr txBox="1"/>
          <p:nvPr/>
        </p:nvSpPr>
        <p:spPr>
          <a:xfrm>
            <a:off x="692211" y="2130708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you all have the ability to do it;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BBA0E6-8254-8F4F-1C0C-797534AAEE58}"/>
              </a:ext>
            </a:extLst>
          </p:cNvPr>
          <p:cNvSpPr txBox="1"/>
          <p:nvPr/>
        </p:nvSpPr>
        <p:spPr>
          <a:xfrm>
            <a:off x="624477" y="3723030"/>
            <a:ext cx="10305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Challenging, because you will regularly confront </a:t>
            </a:r>
            <a:r>
              <a:rPr lang="en-US" sz="2400" b="1" dirty="0">
                <a:solidFill>
                  <a:srgbClr val="FFC000"/>
                </a:solidFill>
              </a:rPr>
              <a:t>good reasons</a:t>
            </a:r>
            <a:r>
              <a:rPr lang="en-US" sz="2400" dirty="0"/>
              <a:t> to </a:t>
            </a:r>
            <a:r>
              <a:rPr lang="en-US" sz="2400" b="1" dirty="0">
                <a:solidFill>
                  <a:srgbClr val="FFC000"/>
                </a:solidFill>
              </a:rPr>
              <a:t>doubt things you believe</a:t>
            </a:r>
            <a:r>
              <a:rPr lang="en-US" sz="2400" dirty="0"/>
              <a:t>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69C42A-BE24-6A78-458C-494481954A13}"/>
              </a:ext>
            </a:extLst>
          </p:cNvPr>
          <p:cNvSpPr txBox="1"/>
          <p:nvPr/>
        </p:nvSpPr>
        <p:spPr>
          <a:xfrm>
            <a:off x="624477" y="4623136"/>
            <a:ext cx="10305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help maintain this culture, we emphasize two “freedoms of speech”: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0D5974-03B6-EF41-C219-BD9851EAC46D}"/>
              </a:ext>
            </a:extLst>
          </p:cNvPr>
          <p:cNvSpPr txBox="1"/>
          <p:nvPr/>
        </p:nvSpPr>
        <p:spPr>
          <a:xfrm>
            <a:off x="692211" y="2661482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you all have the ability to get better at it;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FA3A39-A400-0688-8ACE-8AE8A61275CE}"/>
              </a:ext>
            </a:extLst>
          </p:cNvPr>
          <p:cNvSpPr txBox="1"/>
          <p:nvPr/>
        </p:nvSpPr>
        <p:spPr>
          <a:xfrm>
            <a:off x="692211" y="319225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you can all find it immensely rewarding to do so.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F6F135-8056-B618-4B39-425E6FBFB688}"/>
              </a:ext>
            </a:extLst>
          </p:cNvPr>
          <p:cNvSpPr txBox="1"/>
          <p:nvPr/>
        </p:nvSpPr>
        <p:spPr>
          <a:xfrm>
            <a:off x="692211" y="5153910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freedom from fear of reprisal for what you say;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61FE7-F9B6-0729-3D17-20A93E6B1C21}"/>
              </a:ext>
            </a:extLst>
          </p:cNvPr>
          <p:cNvSpPr txBox="1"/>
          <p:nvPr/>
        </p:nvSpPr>
        <p:spPr>
          <a:xfrm>
            <a:off x="692211" y="5684682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• freedom to speak and be heard.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01E7C4-29BD-EFD8-BFE0-D4B880DA0677}"/>
              </a:ext>
            </a:extLst>
          </p:cNvPr>
          <p:cNvSpPr txBox="1"/>
          <p:nvPr/>
        </p:nvSpPr>
        <p:spPr>
          <a:xfrm>
            <a:off x="585507" y="6215454"/>
            <a:ext cx="10305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 also emphasize the importance of using these freedoms responsibly!</a:t>
            </a:r>
          </a:p>
        </p:txBody>
      </p:sp>
    </p:spTree>
    <p:extLst>
      <p:ext uri="{BB962C8B-B14F-4D97-AF65-F5344CB8AC3E}">
        <p14:creationId xmlns:p14="http://schemas.microsoft.com/office/powerpoint/2010/main" val="275074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8" grpId="0"/>
      <p:bldP spid="11" grpId="0"/>
      <p:bldP spid="12" grpId="0"/>
      <p:bldP spid="6" grpId="0"/>
      <p:bldP spid="7" grpId="0"/>
      <p:bldP spid="13" grpId="0"/>
      <p:bldP spid="15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41C4A-E854-1C7A-D031-D68165B64274}"/>
              </a:ext>
            </a:extLst>
          </p:cNvPr>
          <p:cNvSpPr txBox="1"/>
          <p:nvPr/>
        </p:nvSpPr>
        <p:spPr>
          <a:xfrm>
            <a:off x="692211" y="538386"/>
            <a:ext cx="1009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welcoming is academic philosophy, in general?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D69B8-C77D-B07B-774B-F1C06799146D}"/>
              </a:ext>
            </a:extLst>
          </p:cNvPr>
          <p:cNvSpPr txBox="1"/>
          <p:nvPr/>
        </p:nvSpPr>
        <p:spPr>
          <a:xfrm>
            <a:off x="692211" y="1156220"/>
            <a:ext cx="1009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From this source: </a:t>
            </a:r>
          </a:p>
          <a:p>
            <a:r>
              <a:rPr lang="en-US" sz="2400" dirty="0"/>
              <a:t>https://</a:t>
            </a:r>
            <a:r>
              <a:rPr lang="en-US" sz="2400" dirty="0" err="1"/>
              <a:t>blog.apaonline.org</a:t>
            </a:r>
            <a:r>
              <a:rPr lang="en-US" sz="2400" dirty="0"/>
              <a:t>/2020/06/11/diversity-in-philosophy-departments-introduction/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DB18AF-A1CE-5982-8DAF-9232CA648E58}"/>
              </a:ext>
            </a:extLst>
          </p:cNvPr>
          <p:cNvSpPr txBox="1"/>
          <p:nvPr/>
        </p:nvSpPr>
        <p:spPr>
          <a:xfrm>
            <a:off x="692211" y="2381062"/>
            <a:ext cx="1009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“In its 2018 membership data, the American Philosophical Association reports 26% women among members responding to a demographic survey, 74% men, and 0.2% ‘something else’.”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A57D6-B574-6F1F-0724-8D7850901368}"/>
              </a:ext>
            </a:extLst>
          </p:cNvPr>
          <p:cNvSpPr txBox="1"/>
          <p:nvPr/>
        </p:nvSpPr>
        <p:spPr>
          <a:xfrm>
            <a:off x="692211" y="3737560"/>
            <a:ext cx="1009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“In its membership data from 2018, the APA finds 80% of respondents identifying as White/Caucasian, compared to 60% in the general U.S. population.”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431B13-189D-F9CC-0F73-9C1E3EA83589}"/>
              </a:ext>
            </a:extLst>
          </p:cNvPr>
          <p:cNvSpPr txBox="1"/>
          <p:nvPr/>
        </p:nvSpPr>
        <p:spPr>
          <a:xfrm>
            <a:off x="692211" y="5324891"/>
            <a:ext cx="10092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</a:rPr>
              <a:t>This is a scandal.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/>
              <a:t>(With, in part, ugly historical origins.) In our department, one of our hopes is that we can make Harvard a place that undoes this scandal!</a:t>
            </a:r>
          </a:p>
        </p:txBody>
      </p:sp>
    </p:spTree>
    <p:extLst>
      <p:ext uri="{BB962C8B-B14F-4D97-AF65-F5344CB8AC3E}">
        <p14:creationId xmlns:p14="http://schemas.microsoft.com/office/powerpoint/2010/main" val="353216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6977</TotalTime>
  <Words>674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Hall</dc:creator>
  <cp:lastModifiedBy>Ricca, Michael</cp:lastModifiedBy>
  <cp:revision>23</cp:revision>
  <dcterms:created xsi:type="dcterms:W3CDTF">2023-08-12T21:02:54Z</dcterms:created>
  <dcterms:modified xsi:type="dcterms:W3CDTF">2023-08-21T13:18:25Z</dcterms:modified>
</cp:coreProperties>
</file>